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C445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7900059-C1FB-6BEE-506E-E955E17CD9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7A7D4F8-8171-16FD-8B54-E6991CBE97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Lato Black" panose="020F0A02020204030203" pitchFamily="34" charset="-1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dirty="0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46349EF-E991-D22F-5239-D1F0E839E7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28416" y="6265374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C8CE559-7C98-4B65-9F44-2CC4C35955FF}" type="datetimeFigureOut">
              <a:rPr lang="pl-PL" smtClean="0"/>
              <a:pPr/>
              <a:t>13.09.2024</a:t>
            </a:fld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83F28D3D-8E51-0440-A8B3-DE623C01C3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85" y="227501"/>
            <a:ext cx="3760892" cy="126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84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BE8AB5-C2BC-9A68-5D65-B8E95F313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2EB91F2A-AC6C-D71D-DECD-8A9F0708ED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7" name="Znak minus 6">
            <a:extLst>
              <a:ext uri="{FF2B5EF4-FFF2-40B4-BE49-F238E27FC236}">
                <a16:creationId xmlns:a16="http://schemas.microsoft.com/office/drawing/2014/main" id="{0B0D4D07-4244-2C03-8DFC-8FD9F8E4FB24}"/>
              </a:ext>
            </a:extLst>
          </p:cNvPr>
          <p:cNvSpPr/>
          <p:nvPr userDrawn="1"/>
        </p:nvSpPr>
        <p:spPr>
          <a:xfrm>
            <a:off x="796089" y="31352"/>
            <a:ext cx="84221" cy="1949116"/>
          </a:xfrm>
          <a:prstGeom prst="mathMinus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E2CB8155-A2CA-3C85-FB48-01BEAE8479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49" y="5989571"/>
            <a:ext cx="1911591" cy="64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922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1972782E-1FDD-6F7E-E579-1FB1BF3F7A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859816F-2628-C0B9-5A64-C24C9CCA9E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AA8A06D3-4E1D-B09F-B3CD-D97C2C6CBC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67267" y="831416"/>
            <a:ext cx="1911591" cy="64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949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8982822-DCDA-5985-1D7C-3875EF4E7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4C480F9-08AD-058D-A9BC-EA559A30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>
              <a:defRPr sz="2000">
                <a:latin typeface="Lato" panose="020F0502020204030203" pitchFamily="34" charset="-18"/>
              </a:defRPr>
            </a:lvl2pPr>
            <a:lvl3pPr>
              <a:defRPr>
                <a:latin typeface="Lato" panose="020F0502020204030203" pitchFamily="34" charset="-18"/>
              </a:defRPr>
            </a:lvl3pPr>
            <a:lvl4pPr>
              <a:defRPr>
                <a:latin typeface="Lato" panose="020F0502020204030203" pitchFamily="34" charset="-18"/>
              </a:defRPr>
            </a:lvl4pPr>
            <a:lvl5pPr>
              <a:defRPr>
                <a:latin typeface="Lato" panose="020F0502020204030203" pitchFamily="34" charset="-18"/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Znak minus 3">
            <a:extLst>
              <a:ext uri="{FF2B5EF4-FFF2-40B4-BE49-F238E27FC236}">
                <a16:creationId xmlns:a16="http://schemas.microsoft.com/office/drawing/2014/main" id="{9CB20826-5D27-2F78-49D1-0891A8067F70}"/>
              </a:ext>
            </a:extLst>
          </p:cNvPr>
          <p:cNvSpPr/>
          <p:nvPr userDrawn="1"/>
        </p:nvSpPr>
        <p:spPr>
          <a:xfrm>
            <a:off x="796089" y="31352"/>
            <a:ext cx="84221" cy="1949116"/>
          </a:xfrm>
          <a:prstGeom prst="mathMinus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99C0ACC-4214-2602-4BEC-E4B3F1D17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49" y="5989571"/>
            <a:ext cx="1911591" cy="64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737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463C64A-C569-49A9-6E8B-4416D86D9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B8990FB-EF4E-D46D-0C65-BD54AE793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8440567D-AE5F-489F-CE8B-DCA3F71E84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49" y="5989571"/>
            <a:ext cx="1911591" cy="64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790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F10B90B-733D-5600-80FC-151916220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C3F2A7F-982E-79C7-2792-BB79313147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A77172C4-197F-F82D-1C05-C653761EA8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9" name="Znak minus 8">
            <a:extLst>
              <a:ext uri="{FF2B5EF4-FFF2-40B4-BE49-F238E27FC236}">
                <a16:creationId xmlns:a16="http://schemas.microsoft.com/office/drawing/2014/main" id="{E233A0F3-3CB0-5B49-7614-7C4798397517}"/>
              </a:ext>
            </a:extLst>
          </p:cNvPr>
          <p:cNvSpPr/>
          <p:nvPr userDrawn="1"/>
        </p:nvSpPr>
        <p:spPr>
          <a:xfrm>
            <a:off x="796089" y="31352"/>
            <a:ext cx="84221" cy="1949116"/>
          </a:xfrm>
          <a:prstGeom prst="mathMinus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F42A482-EB92-0C08-821F-BB01614DFE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49" y="5989571"/>
            <a:ext cx="1911591" cy="64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313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AE542F-7A51-D23B-1315-5B9F0A105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000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D36D38C-A89B-81C3-25AD-5C574927C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0E860C5-720D-A05B-0129-7F4B0C0C9B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83A8B1DB-5BB8-D042-D2D8-4A5E87E272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3E3B1F0C-4144-AB4E-60FB-C05E0CD212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10" name="Znak minus 9">
            <a:extLst>
              <a:ext uri="{FF2B5EF4-FFF2-40B4-BE49-F238E27FC236}">
                <a16:creationId xmlns:a16="http://schemas.microsoft.com/office/drawing/2014/main" id="{4C7D3C87-DCA1-804B-1347-5DDEB1A510EA}"/>
              </a:ext>
            </a:extLst>
          </p:cNvPr>
          <p:cNvSpPr/>
          <p:nvPr userDrawn="1"/>
        </p:nvSpPr>
        <p:spPr>
          <a:xfrm>
            <a:off x="796089" y="31352"/>
            <a:ext cx="84221" cy="1949116"/>
          </a:xfrm>
          <a:prstGeom prst="mathMinus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BDF87F1A-C91C-C6D7-8554-8CD3487BE5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49" y="5989571"/>
            <a:ext cx="1911591" cy="64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457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906A30-C0D4-CE5F-388B-F1F23BDC7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6" name="Znak minus 5">
            <a:extLst>
              <a:ext uri="{FF2B5EF4-FFF2-40B4-BE49-F238E27FC236}">
                <a16:creationId xmlns:a16="http://schemas.microsoft.com/office/drawing/2014/main" id="{4542E791-BD97-05BF-FD72-F5D03002B23D}"/>
              </a:ext>
            </a:extLst>
          </p:cNvPr>
          <p:cNvSpPr/>
          <p:nvPr userDrawn="1"/>
        </p:nvSpPr>
        <p:spPr>
          <a:xfrm>
            <a:off x="796089" y="31352"/>
            <a:ext cx="84221" cy="1949116"/>
          </a:xfrm>
          <a:prstGeom prst="mathMinus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87736B9E-5D4B-86C5-BB7B-D5472C48AB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49" y="5989571"/>
            <a:ext cx="1911591" cy="64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127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CEDCF764-06DB-6DB6-8DC7-7F237A8AD7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49" y="5989571"/>
            <a:ext cx="1911591" cy="64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418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73A9C65-82AF-CBC6-36F3-C76774383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6028B59-9B42-7814-1F08-42EBA52898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CCF0E421-DC33-FDDF-6682-2C6169EE83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E7F0A4F-9936-F9C3-0F50-E780BE12F7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49" y="5989571"/>
            <a:ext cx="1911591" cy="64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56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B01674-E6CE-9873-831D-C2CA4F166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9FAEEAA1-47D6-B3D5-6F4C-9C88C271D7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76058B4-1DBE-0F34-38A1-822FDE755B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FF60023-86D5-E919-FABE-9A404962F5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49" y="5989571"/>
            <a:ext cx="1911591" cy="64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909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042C7AF6-CFEC-23F6-AE3B-C9AFC78B4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9A8292B-56E1-7381-3696-D10D33D64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B1A6DD6-D990-6E7D-218D-84199CF101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CE559-7C98-4B65-9F44-2CC4C35955FF}" type="datetimeFigureOut">
              <a:rPr lang="pl-PL" smtClean="0"/>
              <a:t>13.09.2024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9C7563F-8710-8372-40DC-F85833517A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0418BC9-F490-10B4-8EF3-B54440D205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ABCE2-ACB3-48B8-B869-016338C71763}" type="slidenum">
              <a:rPr lang="pl-PL" smtClean="0"/>
              <a:t>‹#›</a:t>
            </a:fld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590631FB-601A-F43E-7E11-E0F223DCA03F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Lato" panose="020F0502020204030203" pitchFamily="34" charset="-18"/>
            </a:endParaRPr>
          </a:p>
        </p:txBody>
      </p:sp>
      <p:pic>
        <p:nvPicPr>
          <p:cNvPr id="11" name="Obraz 10" descr="Obraz zawierający mapa&#10;&#10;Opis wygenerowany automatycznie">
            <a:extLst>
              <a:ext uri="{FF2B5EF4-FFF2-40B4-BE49-F238E27FC236}">
                <a16:creationId xmlns:a16="http://schemas.microsoft.com/office/drawing/2014/main" id="{AD557F72-8DE6-232C-5C9D-1AFBEF20DB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duotone>
              <a:srgbClr val="FFFFFF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4" t="1858" b="36026"/>
          <a:stretch/>
        </p:blipFill>
        <p:spPr>
          <a:xfrm rot="10800000">
            <a:off x="-2" y="13447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273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4677567-C97E-AA40-5292-AE60028456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87641"/>
            <a:ext cx="9144000" cy="1532347"/>
          </a:xfrm>
        </p:spPr>
        <p:txBody>
          <a:bodyPr>
            <a:normAutofit/>
          </a:bodyPr>
          <a:lstStyle/>
          <a:p>
            <a:r>
              <a:rPr lang="pl-PL" dirty="0"/>
              <a:t>Lasy społeczne wokół miast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8C67721C-B712-88D6-F89C-34876CD6D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0141" y="3838012"/>
            <a:ext cx="9144000" cy="1655762"/>
          </a:xfrm>
        </p:spPr>
        <p:txBody>
          <a:bodyPr/>
          <a:lstStyle/>
          <a:p>
            <a:r>
              <a:rPr lang="pl-PL" b="1" dirty="0"/>
              <a:t>Pierwsze spotkanie lokalnego zespołu ds. lasów społecznych wokół Bydgoszczy i Torunia</a:t>
            </a:r>
          </a:p>
        </p:txBody>
      </p:sp>
      <p:sp>
        <p:nvSpPr>
          <p:cNvPr id="4" name="Tytuł 1">
            <a:extLst>
              <a:ext uri="{FF2B5EF4-FFF2-40B4-BE49-F238E27FC236}">
                <a16:creationId xmlns:a16="http://schemas.microsoft.com/office/drawing/2014/main" id="{DC7D5BE9-8AD1-FA51-44AC-97DB8CB97378}"/>
              </a:ext>
            </a:extLst>
          </p:cNvPr>
          <p:cNvSpPr txBox="1">
            <a:spLocks/>
          </p:cNvSpPr>
          <p:nvPr/>
        </p:nvSpPr>
        <p:spPr>
          <a:xfrm>
            <a:off x="398205" y="6076335"/>
            <a:ext cx="3721511" cy="4095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pPr algn="l"/>
            <a:r>
              <a:rPr lang="pl-PL" sz="2000" dirty="0"/>
              <a:t>Bydgoszcz, 16 września 2024 r.</a:t>
            </a:r>
          </a:p>
        </p:txBody>
      </p:sp>
    </p:spTree>
    <p:extLst>
      <p:ext uri="{BB962C8B-B14F-4D97-AF65-F5344CB8AC3E}">
        <p14:creationId xmlns:p14="http://schemas.microsoft.com/office/powerpoint/2010/main" val="2069552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B3AA645-B115-4B56-1C10-8852FA6A3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24" y="555311"/>
            <a:ext cx="11492752" cy="440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861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18">
            <a:extLst>
              <a:ext uri="{FF2B5EF4-FFF2-40B4-BE49-F238E27FC236}">
                <a16:creationId xmlns:a16="http://schemas.microsoft.com/office/drawing/2014/main" id="{F4E827BA-E364-04D5-E25D-86DFEB31A27B}"/>
              </a:ext>
            </a:extLst>
          </p:cNvPr>
          <p:cNvSpPr txBox="1"/>
          <p:nvPr/>
        </p:nvSpPr>
        <p:spPr>
          <a:xfrm>
            <a:off x="10321" y="-370050"/>
            <a:ext cx="12192000" cy="10400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9600"/>
              </a:lnSpc>
              <a:spcBef>
                <a:spcPct val="0"/>
              </a:spcBef>
            </a:pPr>
            <a:r>
              <a:rPr lang="en-US" sz="3600" b="1" dirty="0" err="1">
                <a:solidFill>
                  <a:srgbClr val="000000"/>
                </a:solidFill>
                <a:latin typeface="Cardo Bold"/>
                <a:ea typeface="Cardo Bold"/>
                <a:cs typeface="Cardo Bold"/>
                <a:sym typeface="Cardo Bold"/>
              </a:rPr>
              <a:t>Partycypacja</a:t>
            </a:r>
            <a:r>
              <a:rPr lang="en-US" sz="3600" b="1" dirty="0">
                <a:solidFill>
                  <a:srgbClr val="000000"/>
                </a:solidFill>
                <a:latin typeface="Cardo Bold"/>
                <a:ea typeface="Cardo Bold"/>
                <a:cs typeface="Cardo Bold"/>
                <a:sym typeface="Cardo Bold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Cardo Bold"/>
                <a:ea typeface="Cardo Bold"/>
                <a:cs typeface="Cardo Bold"/>
                <a:sym typeface="Cardo Bold"/>
              </a:rPr>
              <a:t>społeczna</a:t>
            </a:r>
            <a:endParaRPr lang="en-US" sz="3600" b="1" dirty="0">
              <a:solidFill>
                <a:srgbClr val="000000"/>
              </a:solidFill>
              <a:latin typeface="Cardo Bold"/>
              <a:ea typeface="Cardo Bold"/>
              <a:cs typeface="Cardo Bold"/>
              <a:sym typeface="Cardo Bold"/>
            </a:endParaRPr>
          </a:p>
        </p:txBody>
      </p:sp>
      <p:sp>
        <p:nvSpPr>
          <p:cNvPr id="51" name="Freeform 16">
            <a:extLst>
              <a:ext uri="{FF2B5EF4-FFF2-40B4-BE49-F238E27FC236}">
                <a16:creationId xmlns:a16="http://schemas.microsoft.com/office/drawing/2014/main" id="{74B9A958-A4A0-36BF-0709-46111F8FA490}"/>
              </a:ext>
            </a:extLst>
          </p:cNvPr>
          <p:cNvSpPr/>
          <p:nvPr/>
        </p:nvSpPr>
        <p:spPr>
          <a:xfrm>
            <a:off x="2291848" y="2381596"/>
            <a:ext cx="5187274" cy="635845"/>
          </a:xfrm>
          <a:custGeom>
            <a:avLst/>
            <a:gdLst/>
            <a:ahLst/>
            <a:cxnLst/>
            <a:rect l="l" t="t" r="r" b="b"/>
            <a:pathLst>
              <a:path w="11589033" h="1490641">
                <a:moveTo>
                  <a:pt x="11464572" y="1490641"/>
                </a:moveTo>
                <a:lnTo>
                  <a:pt x="124460" y="1490641"/>
                </a:lnTo>
                <a:cubicBezTo>
                  <a:pt x="55880" y="1490641"/>
                  <a:pt x="0" y="1434761"/>
                  <a:pt x="0" y="1366181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1464572" y="0"/>
                </a:lnTo>
                <a:cubicBezTo>
                  <a:pt x="11533153" y="0"/>
                  <a:pt x="11589033" y="55880"/>
                  <a:pt x="11589033" y="124460"/>
                </a:cubicBezTo>
                <a:lnTo>
                  <a:pt x="11589033" y="1366181"/>
                </a:lnTo>
                <a:cubicBezTo>
                  <a:pt x="11589033" y="1434761"/>
                  <a:pt x="11533153" y="1490641"/>
                  <a:pt x="11464572" y="1490641"/>
                </a:cubicBezTo>
                <a:close/>
              </a:path>
            </a:pathLst>
          </a:custGeom>
          <a:solidFill>
            <a:srgbClr val="A3BD2E"/>
          </a:solidFill>
        </p:spPr>
        <p:txBody>
          <a:bodyPr/>
          <a:lstStyle/>
          <a:p>
            <a:endParaRPr lang="pl-PL"/>
          </a:p>
        </p:txBody>
      </p:sp>
      <p:grpSp>
        <p:nvGrpSpPr>
          <p:cNvPr id="67" name="Group 3">
            <a:extLst>
              <a:ext uri="{FF2B5EF4-FFF2-40B4-BE49-F238E27FC236}">
                <a16:creationId xmlns:a16="http://schemas.microsoft.com/office/drawing/2014/main" id="{D6B4B5B0-D1A2-7ED4-36C0-5E4AE8E0EE1F}"/>
              </a:ext>
            </a:extLst>
          </p:cNvPr>
          <p:cNvGrpSpPr/>
          <p:nvPr/>
        </p:nvGrpSpPr>
        <p:grpSpPr>
          <a:xfrm>
            <a:off x="2291847" y="858730"/>
            <a:ext cx="5187274" cy="646331"/>
            <a:chOff x="0" y="0"/>
            <a:chExt cx="10934559" cy="1490641"/>
          </a:xfrm>
        </p:grpSpPr>
        <p:sp>
          <p:nvSpPr>
            <p:cNvPr id="68" name="Freeform 4">
              <a:extLst>
                <a:ext uri="{FF2B5EF4-FFF2-40B4-BE49-F238E27FC236}">
                  <a16:creationId xmlns:a16="http://schemas.microsoft.com/office/drawing/2014/main" id="{A6EE1ED0-4338-6011-CDDA-AF4B02249DE2}"/>
                </a:ext>
              </a:extLst>
            </p:cNvPr>
            <p:cNvSpPr/>
            <p:nvPr/>
          </p:nvSpPr>
          <p:spPr>
            <a:xfrm>
              <a:off x="0" y="0"/>
              <a:ext cx="10934559" cy="1490641"/>
            </a:xfrm>
            <a:custGeom>
              <a:avLst/>
              <a:gdLst/>
              <a:ahLst/>
              <a:cxnLst/>
              <a:rect l="l" t="t" r="r" b="b"/>
              <a:pathLst>
                <a:path w="10934559" h="1490641">
                  <a:moveTo>
                    <a:pt x="10810098" y="1490641"/>
                  </a:moveTo>
                  <a:lnTo>
                    <a:pt x="124460" y="1490641"/>
                  </a:lnTo>
                  <a:cubicBezTo>
                    <a:pt x="55880" y="1490641"/>
                    <a:pt x="0" y="1434761"/>
                    <a:pt x="0" y="136618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0810099" y="0"/>
                  </a:lnTo>
                  <a:cubicBezTo>
                    <a:pt x="10878679" y="0"/>
                    <a:pt x="10934559" y="55880"/>
                    <a:pt x="10934559" y="124460"/>
                  </a:cubicBezTo>
                  <a:lnTo>
                    <a:pt x="10934559" y="1366181"/>
                  </a:lnTo>
                  <a:cubicBezTo>
                    <a:pt x="10934559" y="1434761"/>
                    <a:pt x="10878679" y="1490641"/>
                    <a:pt x="10810099" y="1490641"/>
                  </a:cubicBezTo>
                  <a:close/>
                </a:path>
              </a:pathLst>
            </a:custGeom>
            <a:solidFill>
              <a:srgbClr val="D6AB8C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69" name="Group 11">
            <a:extLst>
              <a:ext uri="{FF2B5EF4-FFF2-40B4-BE49-F238E27FC236}">
                <a16:creationId xmlns:a16="http://schemas.microsoft.com/office/drawing/2014/main" id="{4CC344EA-C2F1-5BCD-E7A6-8FEB38B80C30}"/>
              </a:ext>
            </a:extLst>
          </p:cNvPr>
          <p:cNvGrpSpPr/>
          <p:nvPr/>
        </p:nvGrpSpPr>
        <p:grpSpPr>
          <a:xfrm>
            <a:off x="4988721" y="1616458"/>
            <a:ext cx="5187274" cy="646331"/>
            <a:chOff x="0" y="0"/>
            <a:chExt cx="10934559" cy="1490641"/>
          </a:xfrm>
        </p:grpSpPr>
        <p:sp>
          <p:nvSpPr>
            <p:cNvPr id="70" name="Freeform 12">
              <a:extLst>
                <a:ext uri="{FF2B5EF4-FFF2-40B4-BE49-F238E27FC236}">
                  <a16:creationId xmlns:a16="http://schemas.microsoft.com/office/drawing/2014/main" id="{6FC0E5B2-3843-F8EE-073D-9312B38D3F64}"/>
                </a:ext>
              </a:extLst>
            </p:cNvPr>
            <p:cNvSpPr/>
            <p:nvPr/>
          </p:nvSpPr>
          <p:spPr>
            <a:xfrm>
              <a:off x="0" y="0"/>
              <a:ext cx="10934559" cy="1490641"/>
            </a:xfrm>
            <a:custGeom>
              <a:avLst/>
              <a:gdLst/>
              <a:ahLst/>
              <a:cxnLst/>
              <a:rect l="l" t="t" r="r" b="b"/>
              <a:pathLst>
                <a:path w="10934559" h="1490641">
                  <a:moveTo>
                    <a:pt x="10810098" y="1490641"/>
                  </a:moveTo>
                  <a:lnTo>
                    <a:pt x="124460" y="1490641"/>
                  </a:lnTo>
                  <a:cubicBezTo>
                    <a:pt x="55880" y="1490641"/>
                    <a:pt x="0" y="1434761"/>
                    <a:pt x="0" y="136618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0810099" y="0"/>
                  </a:lnTo>
                  <a:cubicBezTo>
                    <a:pt x="10878679" y="0"/>
                    <a:pt x="10934559" y="55880"/>
                    <a:pt x="10934559" y="124460"/>
                  </a:cubicBezTo>
                  <a:lnTo>
                    <a:pt x="10934559" y="1366181"/>
                  </a:lnTo>
                  <a:cubicBezTo>
                    <a:pt x="10934559" y="1434761"/>
                    <a:pt x="10878679" y="1490641"/>
                    <a:pt x="10810099" y="1490641"/>
                  </a:cubicBezTo>
                  <a:close/>
                </a:path>
              </a:pathLst>
            </a:custGeom>
            <a:solidFill>
              <a:srgbClr val="C9B71B"/>
            </a:solidFill>
          </p:spPr>
          <p:txBody>
            <a:bodyPr/>
            <a:lstStyle/>
            <a:p>
              <a:endParaRPr lang="pl-PL" dirty="0"/>
            </a:p>
          </p:txBody>
        </p:sp>
      </p:grpSp>
      <p:grpSp>
        <p:nvGrpSpPr>
          <p:cNvPr id="71" name="Group 7">
            <a:extLst>
              <a:ext uri="{FF2B5EF4-FFF2-40B4-BE49-F238E27FC236}">
                <a16:creationId xmlns:a16="http://schemas.microsoft.com/office/drawing/2014/main" id="{ED64DA41-8C92-C46A-A2A1-AAADBF73EF5E}"/>
              </a:ext>
            </a:extLst>
          </p:cNvPr>
          <p:cNvGrpSpPr/>
          <p:nvPr/>
        </p:nvGrpSpPr>
        <p:grpSpPr>
          <a:xfrm>
            <a:off x="4988721" y="3136248"/>
            <a:ext cx="5187274" cy="643255"/>
            <a:chOff x="-19427" y="-1001561"/>
            <a:chExt cx="10451873" cy="1081553"/>
          </a:xfrm>
        </p:grpSpPr>
        <p:sp>
          <p:nvSpPr>
            <p:cNvPr id="72" name="Freeform 8">
              <a:extLst>
                <a:ext uri="{FF2B5EF4-FFF2-40B4-BE49-F238E27FC236}">
                  <a16:creationId xmlns:a16="http://schemas.microsoft.com/office/drawing/2014/main" id="{99928568-DC36-4754-525A-52AD863C9030}"/>
                </a:ext>
              </a:extLst>
            </p:cNvPr>
            <p:cNvSpPr/>
            <p:nvPr/>
          </p:nvSpPr>
          <p:spPr>
            <a:xfrm>
              <a:off x="-19427" y="-1001561"/>
              <a:ext cx="10451873" cy="1081553"/>
            </a:xfrm>
            <a:custGeom>
              <a:avLst/>
              <a:gdLst/>
              <a:ahLst/>
              <a:cxnLst/>
              <a:rect l="l" t="t" r="r" b="b"/>
              <a:pathLst>
                <a:path w="10934559" h="1490641">
                  <a:moveTo>
                    <a:pt x="10810098" y="1490641"/>
                  </a:moveTo>
                  <a:lnTo>
                    <a:pt x="124460" y="1490641"/>
                  </a:lnTo>
                  <a:cubicBezTo>
                    <a:pt x="55880" y="1490641"/>
                    <a:pt x="0" y="1434761"/>
                    <a:pt x="0" y="136618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0810099" y="0"/>
                  </a:lnTo>
                  <a:cubicBezTo>
                    <a:pt x="10878679" y="0"/>
                    <a:pt x="10934559" y="55880"/>
                    <a:pt x="10934559" y="124460"/>
                  </a:cubicBezTo>
                  <a:lnTo>
                    <a:pt x="10934559" y="1366181"/>
                  </a:lnTo>
                  <a:cubicBezTo>
                    <a:pt x="10934559" y="1434761"/>
                    <a:pt x="10878679" y="1490641"/>
                    <a:pt x="10810099" y="1490641"/>
                  </a:cubicBezTo>
                  <a:close/>
                </a:path>
              </a:pathLst>
            </a:custGeom>
            <a:solidFill>
              <a:srgbClr val="22792B"/>
            </a:solidFill>
          </p:spPr>
          <p:txBody>
            <a:bodyPr/>
            <a:lstStyle/>
            <a:p>
              <a:endParaRPr lang="pl-PL" dirty="0"/>
            </a:p>
          </p:txBody>
        </p:sp>
      </p:grpSp>
      <p:sp>
        <p:nvSpPr>
          <p:cNvPr id="42" name="pole tekstowe 41">
            <a:extLst>
              <a:ext uri="{FF2B5EF4-FFF2-40B4-BE49-F238E27FC236}">
                <a16:creationId xmlns:a16="http://schemas.microsoft.com/office/drawing/2014/main" id="{FF591599-3530-A0BE-7486-2EFC317A2457}"/>
              </a:ext>
            </a:extLst>
          </p:cNvPr>
          <p:cNvSpPr txBox="1"/>
          <p:nvPr/>
        </p:nvSpPr>
        <p:spPr>
          <a:xfrm>
            <a:off x="2746968" y="889507"/>
            <a:ext cx="4277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/>
              <a:t>dobra wiara</a:t>
            </a:r>
          </a:p>
        </p:txBody>
      </p:sp>
      <p:grpSp>
        <p:nvGrpSpPr>
          <p:cNvPr id="74" name="Group 3">
            <a:extLst>
              <a:ext uri="{FF2B5EF4-FFF2-40B4-BE49-F238E27FC236}">
                <a16:creationId xmlns:a16="http://schemas.microsoft.com/office/drawing/2014/main" id="{3C9E31F2-52BC-9003-4FF8-6C341187C761}"/>
              </a:ext>
            </a:extLst>
          </p:cNvPr>
          <p:cNvGrpSpPr/>
          <p:nvPr/>
        </p:nvGrpSpPr>
        <p:grpSpPr>
          <a:xfrm>
            <a:off x="2291847" y="3913290"/>
            <a:ext cx="5187274" cy="646331"/>
            <a:chOff x="0" y="0"/>
            <a:chExt cx="10934559" cy="1490641"/>
          </a:xfrm>
        </p:grpSpPr>
        <p:sp>
          <p:nvSpPr>
            <p:cNvPr id="75" name="Freeform 4">
              <a:extLst>
                <a:ext uri="{FF2B5EF4-FFF2-40B4-BE49-F238E27FC236}">
                  <a16:creationId xmlns:a16="http://schemas.microsoft.com/office/drawing/2014/main" id="{3B4D0669-A0E5-0CF9-7793-F9E73211F583}"/>
                </a:ext>
              </a:extLst>
            </p:cNvPr>
            <p:cNvSpPr/>
            <p:nvPr/>
          </p:nvSpPr>
          <p:spPr>
            <a:xfrm>
              <a:off x="0" y="0"/>
              <a:ext cx="10934559" cy="1490641"/>
            </a:xfrm>
            <a:custGeom>
              <a:avLst/>
              <a:gdLst/>
              <a:ahLst/>
              <a:cxnLst/>
              <a:rect l="l" t="t" r="r" b="b"/>
              <a:pathLst>
                <a:path w="10934559" h="1490641">
                  <a:moveTo>
                    <a:pt x="10810098" y="1490641"/>
                  </a:moveTo>
                  <a:lnTo>
                    <a:pt x="124460" y="1490641"/>
                  </a:lnTo>
                  <a:cubicBezTo>
                    <a:pt x="55880" y="1490641"/>
                    <a:pt x="0" y="1434761"/>
                    <a:pt x="0" y="136618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0810099" y="0"/>
                  </a:lnTo>
                  <a:cubicBezTo>
                    <a:pt x="10878679" y="0"/>
                    <a:pt x="10934559" y="55880"/>
                    <a:pt x="10934559" y="124460"/>
                  </a:cubicBezTo>
                  <a:lnTo>
                    <a:pt x="10934559" y="1366181"/>
                  </a:lnTo>
                  <a:cubicBezTo>
                    <a:pt x="10934559" y="1434761"/>
                    <a:pt x="10878679" y="1490641"/>
                    <a:pt x="10810099" y="1490641"/>
                  </a:cubicBezTo>
                  <a:close/>
                </a:path>
              </a:pathLst>
            </a:custGeom>
            <a:solidFill>
              <a:srgbClr val="D6AB8C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76" name="Group 11">
            <a:extLst>
              <a:ext uri="{FF2B5EF4-FFF2-40B4-BE49-F238E27FC236}">
                <a16:creationId xmlns:a16="http://schemas.microsoft.com/office/drawing/2014/main" id="{9B7B0148-421D-725B-07AA-DB00A12A858C}"/>
              </a:ext>
            </a:extLst>
          </p:cNvPr>
          <p:cNvGrpSpPr/>
          <p:nvPr/>
        </p:nvGrpSpPr>
        <p:grpSpPr>
          <a:xfrm>
            <a:off x="4988721" y="4671018"/>
            <a:ext cx="5187274" cy="646331"/>
            <a:chOff x="0" y="0"/>
            <a:chExt cx="10934559" cy="1490641"/>
          </a:xfrm>
        </p:grpSpPr>
        <p:sp>
          <p:nvSpPr>
            <p:cNvPr id="77" name="Freeform 12">
              <a:extLst>
                <a:ext uri="{FF2B5EF4-FFF2-40B4-BE49-F238E27FC236}">
                  <a16:creationId xmlns:a16="http://schemas.microsoft.com/office/drawing/2014/main" id="{9B3DE20C-129F-D178-E646-F4F09B5C30E9}"/>
                </a:ext>
              </a:extLst>
            </p:cNvPr>
            <p:cNvSpPr/>
            <p:nvPr/>
          </p:nvSpPr>
          <p:spPr>
            <a:xfrm>
              <a:off x="0" y="0"/>
              <a:ext cx="10934559" cy="1490641"/>
            </a:xfrm>
            <a:custGeom>
              <a:avLst/>
              <a:gdLst/>
              <a:ahLst/>
              <a:cxnLst/>
              <a:rect l="l" t="t" r="r" b="b"/>
              <a:pathLst>
                <a:path w="10934559" h="1490641">
                  <a:moveTo>
                    <a:pt x="10810098" y="1490641"/>
                  </a:moveTo>
                  <a:lnTo>
                    <a:pt x="124460" y="1490641"/>
                  </a:lnTo>
                  <a:cubicBezTo>
                    <a:pt x="55880" y="1490641"/>
                    <a:pt x="0" y="1434761"/>
                    <a:pt x="0" y="136618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0810099" y="0"/>
                  </a:lnTo>
                  <a:cubicBezTo>
                    <a:pt x="10878679" y="0"/>
                    <a:pt x="10934559" y="55880"/>
                    <a:pt x="10934559" y="124460"/>
                  </a:cubicBezTo>
                  <a:lnTo>
                    <a:pt x="10934559" y="1366181"/>
                  </a:lnTo>
                  <a:cubicBezTo>
                    <a:pt x="10934559" y="1434761"/>
                    <a:pt x="10878679" y="1490641"/>
                    <a:pt x="10810099" y="1490641"/>
                  </a:cubicBezTo>
                  <a:close/>
                </a:path>
              </a:pathLst>
            </a:custGeom>
            <a:solidFill>
              <a:srgbClr val="C9B71B"/>
            </a:solidFill>
          </p:spPr>
          <p:txBody>
            <a:bodyPr/>
            <a:lstStyle/>
            <a:p>
              <a:endParaRPr lang="pl-PL" dirty="0"/>
            </a:p>
          </p:txBody>
        </p:sp>
      </p:grpSp>
      <p:grpSp>
        <p:nvGrpSpPr>
          <p:cNvPr id="84" name="Group 7">
            <a:extLst>
              <a:ext uri="{FF2B5EF4-FFF2-40B4-BE49-F238E27FC236}">
                <a16:creationId xmlns:a16="http://schemas.microsoft.com/office/drawing/2014/main" id="{61CE5ABD-9325-0747-E8F8-BD3B87495990}"/>
              </a:ext>
            </a:extLst>
          </p:cNvPr>
          <p:cNvGrpSpPr/>
          <p:nvPr/>
        </p:nvGrpSpPr>
        <p:grpSpPr>
          <a:xfrm>
            <a:off x="2291846" y="5451136"/>
            <a:ext cx="6293353" cy="643255"/>
            <a:chOff x="-19427" y="-958743"/>
            <a:chExt cx="10451873" cy="1081553"/>
          </a:xfrm>
        </p:grpSpPr>
        <p:sp>
          <p:nvSpPr>
            <p:cNvPr id="85" name="Freeform 8">
              <a:extLst>
                <a:ext uri="{FF2B5EF4-FFF2-40B4-BE49-F238E27FC236}">
                  <a16:creationId xmlns:a16="http://schemas.microsoft.com/office/drawing/2014/main" id="{F35028A3-2FA4-4F11-8143-C665FA203891}"/>
                </a:ext>
              </a:extLst>
            </p:cNvPr>
            <p:cNvSpPr/>
            <p:nvPr/>
          </p:nvSpPr>
          <p:spPr>
            <a:xfrm>
              <a:off x="-19427" y="-958743"/>
              <a:ext cx="10451873" cy="1081553"/>
            </a:xfrm>
            <a:custGeom>
              <a:avLst/>
              <a:gdLst/>
              <a:ahLst/>
              <a:cxnLst/>
              <a:rect l="l" t="t" r="r" b="b"/>
              <a:pathLst>
                <a:path w="10934559" h="1490641">
                  <a:moveTo>
                    <a:pt x="10810098" y="1490641"/>
                  </a:moveTo>
                  <a:lnTo>
                    <a:pt x="124460" y="1490641"/>
                  </a:lnTo>
                  <a:cubicBezTo>
                    <a:pt x="55880" y="1490641"/>
                    <a:pt x="0" y="1434761"/>
                    <a:pt x="0" y="136618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0810099" y="0"/>
                  </a:lnTo>
                  <a:cubicBezTo>
                    <a:pt x="10878679" y="0"/>
                    <a:pt x="10934559" y="55880"/>
                    <a:pt x="10934559" y="124460"/>
                  </a:cubicBezTo>
                  <a:lnTo>
                    <a:pt x="10934559" y="1366181"/>
                  </a:lnTo>
                  <a:cubicBezTo>
                    <a:pt x="10934559" y="1434761"/>
                    <a:pt x="10878679" y="1490641"/>
                    <a:pt x="10810099" y="1490641"/>
                  </a:cubicBezTo>
                  <a:close/>
                </a:path>
              </a:pathLst>
            </a:custGeom>
            <a:solidFill>
              <a:srgbClr val="22792B"/>
            </a:solidFill>
          </p:spPr>
          <p:txBody>
            <a:bodyPr/>
            <a:lstStyle/>
            <a:p>
              <a:endParaRPr lang="pl-PL" dirty="0"/>
            </a:p>
          </p:txBody>
        </p:sp>
      </p:grpSp>
      <p:sp>
        <p:nvSpPr>
          <p:cNvPr id="86" name="pole tekstowe 85">
            <a:extLst>
              <a:ext uri="{FF2B5EF4-FFF2-40B4-BE49-F238E27FC236}">
                <a16:creationId xmlns:a16="http://schemas.microsoft.com/office/drawing/2014/main" id="{D03FF204-E9EC-5807-91AF-FFE18C7A1E9B}"/>
              </a:ext>
            </a:extLst>
          </p:cNvPr>
          <p:cNvSpPr txBox="1"/>
          <p:nvPr/>
        </p:nvSpPr>
        <p:spPr>
          <a:xfrm>
            <a:off x="5622248" y="1638848"/>
            <a:ext cx="4277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/>
              <a:t>powszechność</a:t>
            </a:r>
          </a:p>
        </p:txBody>
      </p:sp>
      <p:sp>
        <p:nvSpPr>
          <p:cNvPr id="87" name="pole tekstowe 86">
            <a:extLst>
              <a:ext uri="{FF2B5EF4-FFF2-40B4-BE49-F238E27FC236}">
                <a16:creationId xmlns:a16="http://schemas.microsoft.com/office/drawing/2014/main" id="{E9D213A9-F681-7B5D-16D4-16FE8AEB5AAD}"/>
              </a:ext>
            </a:extLst>
          </p:cNvPr>
          <p:cNvSpPr txBox="1"/>
          <p:nvPr/>
        </p:nvSpPr>
        <p:spPr>
          <a:xfrm>
            <a:off x="2655528" y="2394204"/>
            <a:ext cx="4277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/>
              <a:t>przejrzystość</a:t>
            </a:r>
          </a:p>
        </p:txBody>
      </p:sp>
      <p:sp>
        <p:nvSpPr>
          <p:cNvPr id="88" name="pole tekstowe 87">
            <a:extLst>
              <a:ext uri="{FF2B5EF4-FFF2-40B4-BE49-F238E27FC236}">
                <a16:creationId xmlns:a16="http://schemas.microsoft.com/office/drawing/2014/main" id="{D93D1EE1-E4D5-D2B3-419F-BAEC3F2D784F}"/>
              </a:ext>
            </a:extLst>
          </p:cNvPr>
          <p:cNvSpPr txBox="1"/>
          <p:nvPr/>
        </p:nvSpPr>
        <p:spPr>
          <a:xfrm>
            <a:off x="5340605" y="3151228"/>
            <a:ext cx="4277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err="1"/>
              <a:t>responsywność</a:t>
            </a:r>
            <a:endParaRPr lang="pl-PL" sz="3200" dirty="0"/>
          </a:p>
        </p:txBody>
      </p:sp>
      <p:sp>
        <p:nvSpPr>
          <p:cNvPr id="89" name="pole tekstowe 88">
            <a:extLst>
              <a:ext uri="{FF2B5EF4-FFF2-40B4-BE49-F238E27FC236}">
                <a16:creationId xmlns:a16="http://schemas.microsoft.com/office/drawing/2014/main" id="{83ECBD5B-0CA7-1237-EAEF-239C26F594FC}"/>
              </a:ext>
            </a:extLst>
          </p:cNvPr>
          <p:cNvSpPr txBox="1"/>
          <p:nvPr/>
        </p:nvSpPr>
        <p:spPr>
          <a:xfrm>
            <a:off x="2655528" y="3922280"/>
            <a:ext cx="4277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/>
              <a:t>koordynacja</a:t>
            </a:r>
          </a:p>
        </p:txBody>
      </p:sp>
      <p:sp>
        <p:nvSpPr>
          <p:cNvPr id="90" name="pole tekstowe 89">
            <a:extLst>
              <a:ext uri="{FF2B5EF4-FFF2-40B4-BE49-F238E27FC236}">
                <a16:creationId xmlns:a16="http://schemas.microsoft.com/office/drawing/2014/main" id="{93070CD6-818D-94F3-70DE-C20586465577}"/>
              </a:ext>
            </a:extLst>
          </p:cNvPr>
          <p:cNvSpPr txBox="1"/>
          <p:nvPr/>
        </p:nvSpPr>
        <p:spPr>
          <a:xfrm>
            <a:off x="5443842" y="4652962"/>
            <a:ext cx="4277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/>
              <a:t>przewidywalność</a:t>
            </a:r>
          </a:p>
        </p:txBody>
      </p:sp>
      <p:sp>
        <p:nvSpPr>
          <p:cNvPr id="91" name="pole tekstowe 90">
            <a:extLst>
              <a:ext uri="{FF2B5EF4-FFF2-40B4-BE49-F238E27FC236}">
                <a16:creationId xmlns:a16="http://schemas.microsoft.com/office/drawing/2014/main" id="{30F21DD1-DA95-7689-7467-986D285FDEB9}"/>
              </a:ext>
            </a:extLst>
          </p:cNvPr>
          <p:cNvSpPr txBox="1"/>
          <p:nvPr/>
        </p:nvSpPr>
        <p:spPr>
          <a:xfrm>
            <a:off x="1806726" y="5451136"/>
            <a:ext cx="7274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/>
              <a:t>poszanowanie interesu ogólnego</a:t>
            </a:r>
          </a:p>
        </p:txBody>
      </p:sp>
    </p:spTree>
    <p:extLst>
      <p:ext uri="{BB962C8B-B14F-4D97-AF65-F5344CB8AC3E}">
        <p14:creationId xmlns:p14="http://schemas.microsoft.com/office/powerpoint/2010/main" val="21621267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297CBCC8-5498-5F46-6DA9-DFD75A0D845B}"/>
              </a:ext>
            </a:extLst>
          </p:cNvPr>
          <p:cNvGrpSpPr/>
          <p:nvPr/>
        </p:nvGrpSpPr>
        <p:grpSpPr>
          <a:xfrm>
            <a:off x="314632" y="324464"/>
            <a:ext cx="7020232" cy="4070555"/>
            <a:chOff x="0" y="0"/>
            <a:chExt cx="16140412" cy="11883624"/>
          </a:xfrm>
        </p:grpSpPr>
        <p:pic>
          <p:nvPicPr>
            <p:cNvPr id="5" name="Picture 3">
              <a:extLst>
                <a:ext uri="{FF2B5EF4-FFF2-40B4-BE49-F238E27FC236}">
                  <a16:creationId xmlns:a16="http://schemas.microsoft.com/office/drawing/2014/main" id="{3D25BC75-F088-6844-FD13-906A3EF70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856" b="856"/>
            <a:stretch>
              <a:fillRect/>
            </a:stretch>
          </p:blipFill>
          <p:spPr>
            <a:xfrm>
              <a:off x="0" y="0"/>
              <a:ext cx="16140412" cy="11883624"/>
            </a:xfrm>
            <a:prstGeom prst="rect">
              <a:avLst/>
            </a:prstGeom>
          </p:spPr>
        </p:pic>
      </p:grpSp>
      <p:sp>
        <p:nvSpPr>
          <p:cNvPr id="7" name="pole tekstowe 6">
            <a:extLst>
              <a:ext uri="{FF2B5EF4-FFF2-40B4-BE49-F238E27FC236}">
                <a16:creationId xmlns:a16="http://schemas.microsoft.com/office/drawing/2014/main" id="{4704680B-3FB6-ED65-1EAE-515346F18BD0}"/>
              </a:ext>
            </a:extLst>
          </p:cNvPr>
          <p:cNvSpPr txBox="1"/>
          <p:nvPr/>
        </p:nvSpPr>
        <p:spPr>
          <a:xfrm>
            <a:off x="4869426" y="4778287"/>
            <a:ext cx="6179574" cy="970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>
              <a:lnSpc>
                <a:spcPts val="7830"/>
              </a:lnSpc>
            </a:pPr>
            <a:r>
              <a:rPr lang="en-US" sz="4400" b="1" dirty="0" err="1">
                <a:solidFill>
                  <a:srgbClr val="000000"/>
                </a:solidFill>
                <a:latin typeface="Cardo Bold"/>
                <a:ea typeface="Cardo Bold"/>
                <a:cs typeface="Cardo Bold"/>
                <a:sym typeface="Cardo Bold"/>
              </a:rPr>
              <a:t>Dziękuję</a:t>
            </a:r>
            <a:r>
              <a:rPr lang="en-US" sz="4400" b="1" dirty="0">
                <a:solidFill>
                  <a:srgbClr val="000000"/>
                </a:solidFill>
                <a:latin typeface="Cardo Bold"/>
                <a:ea typeface="Cardo Bold"/>
                <a:cs typeface="Cardo Bold"/>
                <a:sym typeface="Cardo Bold"/>
              </a:rPr>
              <a:t> za </a:t>
            </a:r>
            <a:r>
              <a:rPr lang="en-US" sz="4400" b="1" dirty="0" err="1">
                <a:solidFill>
                  <a:srgbClr val="000000"/>
                </a:solidFill>
                <a:latin typeface="Cardo Bold"/>
                <a:ea typeface="Cardo Bold"/>
                <a:cs typeface="Cardo Bold"/>
                <a:sym typeface="Cardo Bold"/>
              </a:rPr>
              <a:t>uwagę</a:t>
            </a:r>
            <a:r>
              <a:rPr lang="en-US" sz="4400" b="1" dirty="0">
                <a:solidFill>
                  <a:srgbClr val="000000"/>
                </a:solidFill>
                <a:latin typeface="Cardo Bold"/>
                <a:ea typeface="Cardo Bold"/>
                <a:cs typeface="Cardo Bold"/>
                <a:sym typeface="Cardo Bold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59943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6E51C0D4-A449-E73A-1C4E-2DDB530135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7715" b="771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grpSp>
        <p:nvGrpSpPr>
          <p:cNvPr id="9" name="Group 4">
            <a:extLst>
              <a:ext uri="{FF2B5EF4-FFF2-40B4-BE49-F238E27FC236}">
                <a16:creationId xmlns:a16="http://schemas.microsoft.com/office/drawing/2014/main" id="{AE082D9C-E979-3591-9106-5EBC0E9B6571}"/>
              </a:ext>
            </a:extLst>
          </p:cNvPr>
          <p:cNvGrpSpPr/>
          <p:nvPr/>
        </p:nvGrpSpPr>
        <p:grpSpPr>
          <a:xfrm>
            <a:off x="840890" y="2280622"/>
            <a:ext cx="10510219" cy="2011082"/>
            <a:chOff x="0" y="0"/>
            <a:chExt cx="3301746" cy="821984"/>
          </a:xfrm>
          <a:solidFill>
            <a:srgbClr val="92D050">
              <a:alpha val="42353"/>
            </a:srgbClr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102C7CA2-CE2F-115D-81DC-609A7B8B01D6}"/>
                </a:ext>
              </a:extLst>
            </p:cNvPr>
            <p:cNvSpPr/>
            <p:nvPr/>
          </p:nvSpPr>
          <p:spPr>
            <a:xfrm>
              <a:off x="0" y="0"/>
              <a:ext cx="3301746" cy="821984"/>
            </a:xfrm>
            <a:custGeom>
              <a:avLst/>
              <a:gdLst/>
              <a:ahLst/>
              <a:cxnLst/>
              <a:rect l="l" t="t" r="r" b="b"/>
              <a:pathLst>
                <a:path w="3301746" h="821984">
                  <a:moveTo>
                    <a:pt x="0" y="0"/>
                  </a:moveTo>
                  <a:lnTo>
                    <a:pt x="3301746" y="0"/>
                  </a:lnTo>
                  <a:lnTo>
                    <a:pt x="3301746" y="821984"/>
                  </a:lnTo>
                  <a:lnTo>
                    <a:pt x="0" y="82198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l-PL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9E0CB8CE-4CF9-7A99-9BBC-FCDCC1DEB50C}"/>
                </a:ext>
              </a:extLst>
            </p:cNvPr>
            <p:cNvSpPr txBox="1"/>
            <p:nvPr/>
          </p:nvSpPr>
          <p:spPr>
            <a:xfrm>
              <a:off x="0" y="-38100"/>
              <a:ext cx="3301746" cy="860084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152B3A99-A92C-303F-5F71-6A7B30ECD915}"/>
              </a:ext>
            </a:extLst>
          </p:cNvPr>
          <p:cNvSpPr txBox="1"/>
          <p:nvPr/>
        </p:nvSpPr>
        <p:spPr>
          <a:xfrm>
            <a:off x="1045284" y="2753877"/>
            <a:ext cx="10101430" cy="971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>
              <a:lnSpc>
                <a:spcPts val="7511"/>
              </a:lnSpc>
              <a:spcBef>
                <a:spcPct val="0"/>
              </a:spcBef>
            </a:pPr>
            <a:r>
              <a:rPr lang="en-US" sz="5400" b="1" dirty="0" err="1">
                <a:solidFill>
                  <a:srgbClr val="FFFFFF"/>
                </a:solidFill>
                <a:latin typeface="Cardo Bold"/>
                <a:ea typeface="Cardo Bold"/>
                <a:cs typeface="Cardo Bold"/>
                <a:sym typeface="Cardo Bold"/>
              </a:rPr>
              <a:t>Lasy</a:t>
            </a:r>
            <a:r>
              <a:rPr lang="en-US" sz="5400" b="1" dirty="0">
                <a:solidFill>
                  <a:srgbClr val="FFFFFF"/>
                </a:solidFill>
                <a:latin typeface="Cardo Bold"/>
                <a:ea typeface="Cardo Bold"/>
                <a:cs typeface="Cardo Bold"/>
                <a:sym typeface="Cardo Bold"/>
              </a:rPr>
              <a:t> </a:t>
            </a:r>
            <a:r>
              <a:rPr lang="en-US" sz="5400" b="1" dirty="0" err="1">
                <a:solidFill>
                  <a:srgbClr val="FFFFFF"/>
                </a:solidFill>
                <a:latin typeface="Cardo Bold"/>
                <a:ea typeface="Cardo Bold"/>
                <a:cs typeface="Cardo Bold"/>
                <a:sym typeface="Cardo Bold"/>
              </a:rPr>
              <a:t>społeczne</a:t>
            </a:r>
            <a:r>
              <a:rPr lang="en-US" sz="5400" b="1" dirty="0">
                <a:solidFill>
                  <a:srgbClr val="FFFFFF"/>
                </a:solidFill>
                <a:latin typeface="Cardo Bold"/>
                <a:ea typeface="Cardo Bold"/>
                <a:cs typeface="Cardo Bold"/>
                <a:sym typeface="Cardo Bold"/>
              </a:rPr>
              <a:t> </a:t>
            </a:r>
            <a:r>
              <a:rPr lang="en-US" sz="5400" b="1" dirty="0" err="1">
                <a:solidFill>
                  <a:srgbClr val="FFFFFF"/>
                </a:solidFill>
                <a:latin typeface="Cardo Bold"/>
                <a:ea typeface="Cardo Bold"/>
                <a:cs typeface="Cardo Bold"/>
                <a:sym typeface="Cardo Bold"/>
              </a:rPr>
              <a:t>wokół</a:t>
            </a:r>
            <a:r>
              <a:rPr lang="en-US" sz="5400" b="1" dirty="0">
                <a:solidFill>
                  <a:srgbClr val="FFFFFF"/>
                </a:solidFill>
                <a:latin typeface="Cardo Bold"/>
                <a:ea typeface="Cardo Bold"/>
                <a:cs typeface="Cardo Bold"/>
                <a:sym typeface="Cardo Bold"/>
              </a:rPr>
              <a:t> </a:t>
            </a:r>
            <a:r>
              <a:rPr lang="en-US" sz="5400" b="1" dirty="0" err="1">
                <a:solidFill>
                  <a:srgbClr val="FFFFFF"/>
                </a:solidFill>
                <a:latin typeface="Cardo Bold"/>
                <a:ea typeface="Cardo Bold"/>
                <a:cs typeface="Cardo Bold"/>
                <a:sym typeface="Cardo Bold"/>
              </a:rPr>
              <a:t>miast</a:t>
            </a:r>
            <a:endParaRPr lang="en-US" sz="5400" b="1" dirty="0">
              <a:solidFill>
                <a:srgbClr val="FFFFFF"/>
              </a:solidFill>
              <a:latin typeface="Cardo Bold"/>
              <a:ea typeface="Cardo Bold"/>
              <a:cs typeface="Cardo Bold"/>
              <a:sym typeface="Cardo Bold"/>
            </a:endParaRPr>
          </a:p>
        </p:txBody>
      </p:sp>
    </p:spTree>
    <p:extLst>
      <p:ext uri="{BB962C8B-B14F-4D97-AF65-F5344CB8AC3E}">
        <p14:creationId xmlns:p14="http://schemas.microsoft.com/office/powerpoint/2010/main" val="2051220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az 13">
            <a:extLst>
              <a:ext uri="{FF2B5EF4-FFF2-40B4-BE49-F238E27FC236}">
                <a16:creationId xmlns:a16="http://schemas.microsoft.com/office/drawing/2014/main" id="{E3129A07-BF60-B337-3A6B-EDE328D25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445" y="193040"/>
            <a:ext cx="6115041" cy="5831840"/>
          </a:xfrm>
          <a:prstGeom prst="rect">
            <a:avLst/>
          </a:prstGeom>
        </p:spPr>
      </p:pic>
      <p:sp>
        <p:nvSpPr>
          <p:cNvPr id="15" name="TextBox 4">
            <a:extLst>
              <a:ext uri="{FF2B5EF4-FFF2-40B4-BE49-F238E27FC236}">
                <a16:creationId xmlns:a16="http://schemas.microsoft.com/office/drawing/2014/main" id="{955F6162-374D-BB06-7D1D-0AD6ACEC3687}"/>
              </a:ext>
            </a:extLst>
          </p:cNvPr>
          <p:cNvSpPr txBox="1"/>
          <p:nvPr/>
        </p:nvSpPr>
        <p:spPr>
          <a:xfrm>
            <a:off x="6172835" y="833120"/>
            <a:ext cx="5760720" cy="39303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5077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26.04.2024 </a:t>
            </a:r>
            <a:r>
              <a:rPr lang="pl-PL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r.</a:t>
            </a:r>
          </a:p>
          <a:p>
            <a:pPr marL="0" lvl="0" indent="0" algn="l">
              <a:lnSpc>
                <a:spcPts val="5077"/>
              </a:lnSpc>
              <a:spcBef>
                <a:spcPct val="0"/>
              </a:spcBef>
            </a:pP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Ministra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Klimatu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Środowiska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poleciła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Dyrektorowi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Generalnemu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Lasów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Państwowych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wzmocnić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ochronę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lasów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o </a:t>
            </a: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wiodącej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funkcji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społecznej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wokół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9 </a:t>
            </a:r>
            <a:r>
              <a:rPr lang="en-US" sz="28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aglomeracji</a:t>
            </a:r>
            <a:r>
              <a:rPr lang="en-US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55451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>
            <a:extLst>
              <a:ext uri="{FF2B5EF4-FFF2-40B4-BE49-F238E27FC236}">
                <a16:creationId xmlns:a16="http://schemas.microsoft.com/office/drawing/2014/main" id="{84F8480E-36A3-DA24-D81A-D54A1B4059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" y="0"/>
            <a:ext cx="11224260" cy="660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45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46C1FBA6-4E9C-0FE7-4476-1477E2B1E7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2261"/>
            <a:ext cx="12192000" cy="494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663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29FEF28D-1779-4419-A5F5-91C26E65D5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58" y="537921"/>
            <a:ext cx="12192000" cy="494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409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B4CF53F4-121D-C051-5F52-3FCCBDC6E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" y="0"/>
            <a:ext cx="12188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07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Obraz 39">
            <a:extLst>
              <a:ext uri="{FF2B5EF4-FFF2-40B4-BE49-F238E27FC236}">
                <a16:creationId xmlns:a16="http://schemas.microsoft.com/office/drawing/2014/main" id="{931F712D-FB98-662A-1F87-7D4E1B0DD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25" y="0"/>
            <a:ext cx="116637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624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1AC5AB66-9720-83A7-65C5-8CFE3596BF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912"/>
            <a:ext cx="12192000" cy="6538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92938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KIŚ 2022">
      <a:dk1>
        <a:srgbClr val="000000"/>
      </a:dk1>
      <a:lt1>
        <a:srgbClr val="FFFFFF"/>
      </a:lt1>
      <a:dk2>
        <a:srgbClr val="44546A"/>
      </a:dk2>
      <a:lt2>
        <a:srgbClr val="17367B"/>
      </a:lt2>
      <a:accent1>
        <a:srgbClr val="FFCC00"/>
      </a:accent1>
      <a:accent2>
        <a:srgbClr val="FF0000"/>
      </a:accent2>
      <a:accent3>
        <a:srgbClr val="293765"/>
      </a:accent3>
      <a:accent4>
        <a:srgbClr val="000000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MKIŚ 2022">
      <a:majorFont>
        <a:latin typeface="Lato Black"/>
        <a:ea typeface=""/>
        <a:cs typeface=""/>
      </a:majorFont>
      <a:minorFont>
        <a:latin typeface="Lato Medium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66</Words>
  <Application>Microsoft Office PowerPoint</Application>
  <PresentationFormat>Panoramiczny</PresentationFormat>
  <Paragraphs>15</Paragraphs>
  <Slides>12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20" baseType="lpstr">
      <vt:lpstr>Arial</vt:lpstr>
      <vt:lpstr>Cardo Bold</vt:lpstr>
      <vt:lpstr>Lato</vt:lpstr>
      <vt:lpstr>Lato Black</vt:lpstr>
      <vt:lpstr>Lato Heavy</vt:lpstr>
      <vt:lpstr>Lato Medium</vt:lpstr>
      <vt:lpstr>Open Sans</vt:lpstr>
      <vt:lpstr>Motyw pakietu Office</vt:lpstr>
      <vt:lpstr>Lasy społeczne wokół miast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CICHOCKI Janusz</dc:creator>
  <cp:lastModifiedBy>Paradowski Łukasz</cp:lastModifiedBy>
  <cp:revision>16</cp:revision>
  <dcterms:created xsi:type="dcterms:W3CDTF">2022-10-26T09:45:58Z</dcterms:created>
  <dcterms:modified xsi:type="dcterms:W3CDTF">2024-09-13T11:45:48Z</dcterms:modified>
</cp:coreProperties>
</file>